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</p:sldIdLst>
  <p:sldSz cx="12192000" cy="6858000"/>
  <p:notesSz cx="6797675" cy="9928225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>
        <p:scale>
          <a:sx n="100" d="100"/>
          <a:sy n="100" d="100"/>
        </p:scale>
        <p:origin x="-114" y="-14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D810F-0B5E-4A93-BE28-F8BEB8F9A037}" type="datetimeFigureOut">
              <a:rPr lang="en-SG" smtClean="0"/>
              <a:t>8/10/2017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BA076B-C3E6-4119-B2EE-B1A6E661156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0326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App Inventor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34B-F812-47B1-A7AF-71312C7F1CC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166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App Inventor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34B-F812-47B1-A7AF-71312C7F1CC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382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App Inventor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34B-F812-47B1-A7AF-71312C7F1CC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464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211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21194"/>
            <a:ext cx="10515600" cy="57351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48753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SG"/>
              <a:t>App Inventor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25732" y="6356350"/>
            <a:ext cx="1757760" cy="365125"/>
          </a:xfrm>
        </p:spPr>
        <p:txBody>
          <a:bodyPr/>
          <a:lstStyle/>
          <a:p>
            <a:fld id="{A1F4434B-F812-47B1-A7AF-71312C7F1CCC}" type="slidenum">
              <a:rPr lang="en-SG" smtClean="0"/>
              <a:t>‹#›</a:t>
            </a:fld>
            <a:endParaRPr lang="en-SG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985" y="6238507"/>
            <a:ext cx="883785" cy="439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00681" y="5997524"/>
            <a:ext cx="608374" cy="7979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2" t="25121" r="25871" b="26919"/>
          <a:stretch/>
        </p:blipFill>
        <p:spPr>
          <a:xfrm>
            <a:off x="9108377" y="6123538"/>
            <a:ext cx="1360251" cy="5552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670" y="6071524"/>
            <a:ext cx="985770" cy="6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4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App Inventor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34B-F812-47B1-A7AF-71312C7F1CC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603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App Inventor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34B-F812-47B1-A7AF-71312C7F1CC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689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App Inventor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34B-F812-47B1-A7AF-71312C7F1CC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6659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App Inventor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34B-F812-47B1-A7AF-71312C7F1CC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683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App Inventor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34B-F812-47B1-A7AF-71312C7F1CC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0262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App Inventor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34B-F812-47B1-A7AF-71312C7F1CC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055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App Inventor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4434B-F812-47B1-A7AF-71312C7F1CC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580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SG"/>
              <a:t>App Inventor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4434B-F812-47B1-A7AF-71312C7F1CC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97959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learn.adafruit.com/introduction-to-bluetooth-low-energy/gatt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8100" y="1086472"/>
            <a:ext cx="9144000" cy="2387600"/>
          </a:xfrm>
        </p:spPr>
        <p:txBody>
          <a:bodyPr>
            <a:normAutofit/>
          </a:bodyPr>
          <a:lstStyle/>
          <a:p>
            <a:pPr algn="r"/>
            <a:r>
              <a:rPr lang="en-SG" sz="7200" dirty="0"/>
              <a:t>BLE Explained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78100" y="3576638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en-SG" sz="2800" dirty="0"/>
              <a:t>William Tan</a:t>
            </a:r>
          </a:p>
          <a:p>
            <a:pPr algn="r"/>
            <a:r>
              <a:rPr lang="en-SG" sz="2800" dirty="0"/>
              <a:t>Head / Technology Projects / SEIT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254" y="5530088"/>
            <a:ext cx="1519063" cy="7547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317" y="5418289"/>
            <a:ext cx="1045683" cy="1371533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SG"/>
              <a:t>App Inventor</a:t>
            </a:r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08" y="1721612"/>
            <a:ext cx="2372304" cy="3165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2" t="25121" r="25871" b="26919"/>
          <a:stretch/>
        </p:blipFill>
        <p:spPr>
          <a:xfrm>
            <a:off x="7516786" y="5530088"/>
            <a:ext cx="2110468" cy="8614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335" y="5383088"/>
            <a:ext cx="1529451" cy="100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7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App Inventor Add-in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App Inventor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0022" y="511056"/>
            <a:ext cx="7265784" cy="1814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1826"/>
          <a:stretch/>
        </p:blipFill>
        <p:spPr>
          <a:xfrm>
            <a:off x="2340021" y="2325189"/>
            <a:ext cx="8609171" cy="439628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873830" y="1567543"/>
            <a:ext cx="5207724" cy="66185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/>
          <p:cNvSpPr/>
          <p:nvPr/>
        </p:nvSpPr>
        <p:spPr>
          <a:xfrm>
            <a:off x="2582093" y="2708366"/>
            <a:ext cx="5207724" cy="330925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/>
          <p:cNvSpPr/>
          <p:nvPr/>
        </p:nvSpPr>
        <p:spPr>
          <a:xfrm>
            <a:off x="330925" y="3492137"/>
            <a:ext cx="10781211" cy="3229337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471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Arduino Add-in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App Inventor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2572"/>
          <a:stretch/>
        </p:blipFill>
        <p:spPr>
          <a:xfrm>
            <a:off x="432769" y="1041464"/>
            <a:ext cx="11456287" cy="23159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2769" y="732916"/>
            <a:ext cx="500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At the Top, Global Definition and Variables Portion</a:t>
            </a:r>
          </a:p>
        </p:txBody>
      </p:sp>
    </p:spTree>
    <p:extLst>
      <p:ext uri="{BB962C8B-B14F-4D97-AF65-F5344CB8AC3E}">
        <p14:creationId xmlns:p14="http://schemas.microsoft.com/office/powerpoint/2010/main" val="50793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Arduino Add-in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App Inventor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885825"/>
            <a:ext cx="9353550" cy="50863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11086" y="3259730"/>
            <a:ext cx="9074331" cy="788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017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Arduino Add-in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App Inventor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89"/>
          <a:stretch/>
        </p:blipFill>
        <p:spPr>
          <a:xfrm>
            <a:off x="3856354" y="160543"/>
            <a:ext cx="7619017" cy="65905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57893" y="2833942"/>
            <a:ext cx="7189557" cy="2198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685934" y="2568696"/>
            <a:ext cx="31704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6600" dirty="0"/>
              <a:t>At loop()</a:t>
            </a:r>
          </a:p>
        </p:txBody>
      </p:sp>
    </p:spTree>
    <p:extLst>
      <p:ext uri="{BB962C8B-B14F-4D97-AF65-F5344CB8AC3E}">
        <p14:creationId xmlns:p14="http://schemas.microsoft.com/office/powerpoint/2010/main" val="357434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BLE Definition</a:t>
            </a:r>
          </a:p>
          <a:p>
            <a:r>
              <a:rPr lang="en-SG" dirty="0"/>
              <a:t>Parallel Explanation</a:t>
            </a:r>
          </a:p>
          <a:p>
            <a:r>
              <a:rPr lang="en-SG" dirty="0"/>
              <a:t>App Inventor Add-in </a:t>
            </a:r>
          </a:p>
          <a:p>
            <a:r>
              <a:rPr lang="en-SG" dirty="0"/>
              <a:t>Arduino Add-in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App Inventor</a:t>
            </a:r>
          </a:p>
        </p:txBody>
      </p:sp>
    </p:spTree>
    <p:extLst>
      <p:ext uri="{BB962C8B-B14F-4D97-AF65-F5344CB8AC3E}">
        <p14:creationId xmlns:p14="http://schemas.microsoft.com/office/powerpoint/2010/main" val="228644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BLE Definition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/>
              <a:t>BLE – </a:t>
            </a:r>
            <a:r>
              <a:rPr lang="en-SG" dirty="0">
                <a:solidFill>
                  <a:srgbClr val="0070C0"/>
                </a:solidFill>
              </a:rPr>
              <a:t>B</a:t>
            </a:r>
            <a:r>
              <a:rPr lang="en-SG" dirty="0"/>
              <a:t>luetooth </a:t>
            </a:r>
            <a:r>
              <a:rPr lang="en-SG" dirty="0">
                <a:solidFill>
                  <a:srgbClr val="0070C0"/>
                </a:solidFill>
              </a:rPr>
              <a:t>L</a:t>
            </a:r>
            <a:r>
              <a:rPr lang="en-SG" dirty="0"/>
              <a:t>ow </a:t>
            </a:r>
            <a:r>
              <a:rPr lang="en-SG" dirty="0">
                <a:solidFill>
                  <a:srgbClr val="0070C0"/>
                </a:solidFill>
              </a:rPr>
              <a:t>E</a:t>
            </a:r>
            <a:r>
              <a:rPr lang="en-SG" dirty="0"/>
              <a:t>nergy</a:t>
            </a:r>
          </a:p>
          <a:p>
            <a:pPr lvl="1"/>
            <a:r>
              <a:rPr lang="en-SG" dirty="0"/>
              <a:t>Part of Bluetooth 4.0</a:t>
            </a:r>
          </a:p>
          <a:p>
            <a:r>
              <a:rPr lang="en-SG" dirty="0"/>
              <a:t>UUID – Universal Unique Identifier </a:t>
            </a:r>
          </a:p>
          <a:p>
            <a:r>
              <a:rPr lang="en-SG" dirty="0"/>
              <a:t>GATT - GATT is an acronym for the </a:t>
            </a:r>
            <a:r>
              <a:rPr lang="en-SG" dirty="0">
                <a:solidFill>
                  <a:srgbClr val="0070C0"/>
                </a:solidFill>
              </a:rPr>
              <a:t>G</a:t>
            </a:r>
            <a:r>
              <a:rPr lang="en-SG" dirty="0"/>
              <a:t>eneric </a:t>
            </a:r>
            <a:r>
              <a:rPr lang="en-SG" dirty="0">
                <a:solidFill>
                  <a:srgbClr val="0070C0"/>
                </a:solidFill>
              </a:rPr>
              <a:t>A</a:t>
            </a:r>
            <a:r>
              <a:rPr lang="en-SG" dirty="0"/>
              <a:t>ttribute </a:t>
            </a:r>
            <a:r>
              <a:rPr lang="en-SG" dirty="0">
                <a:solidFill>
                  <a:srgbClr val="0070C0"/>
                </a:solidFill>
              </a:rPr>
              <a:t>P</a:t>
            </a:r>
            <a:r>
              <a:rPr lang="en-SG" dirty="0"/>
              <a:t>rofile, and it defines the way that two Bluetooth Low Energy devices transfer data back and forth using concepts called </a:t>
            </a:r>
            <a:r>
              <a:rPr lang="en-SG" dirty="0">
                <a:solidFill>
                  <a:srgbClr val="0070C0"/>
                </a:solidFill>
              </a:rPr>
              <a:t>Services and Characteristics</a:t>
            </a:r>
            <a:r>
              <a:rPr lang="en-SG" dirty="0"/>
              <a:t>. 	</a:t>
            </a:r>
          </a:p>
          <a:p>
            <a:pPr lvl="1"/>
            <a:r>
              <a:rPr lang="en-SG" dirty="0"/>
              <a:t>Taken from </a:t>
            </a:r>
            <a:r>
              <a:rPr lang="en-SG" dirty="0">
                <a:hlinkClick r:id="rId2"/>
              </a:rPr>
              <a:t>https://learn.adafruit.com/introduction-to-bluetooth-low-energy/gatt</a:t>
            </a:r>
            <a:r>
              <a:rPr lang="en-SG" dirty="0"/>
              <a:t> </a:t>
            </a:r>
          </a:p>
          <a:p>
            <a:pPr lvl="1"/>
            <a:r>
              <a:rPr lang="en-SG" dirty="0"/>
              <a:t>Services &amp; Characteristics are 16bit UUIDs define by Bluetooth Standard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App Inventor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40237" y="-133860"/>
            <a:ext cx="5650308" cy="245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7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Parallel Explanation: Local Library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App Inventor</a:t>
            </a:r>
          </a:p>
        </p:txBody>
      </p:sp>
      <p:pic>
        <p:nvPicPr>
          <p:cNvPr id="1026" name="Picture 2" descr="library catalogu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3430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96177" y="977222"/>
            <a:ext cx="145584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SG" sz="3200" b="1" dirty="0">
                <a:solidFill>
                  <a:srgbClr val="FF0000"/>
                </a:solidFill>
              </a:rPr>
              <a:t>Science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98233" y="1038776"/>
            <a:ext cx="169309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rgbClr val="FF0000"/>
                </a:solidFill>
              </a:rPr>
              <a:t>Engineering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0639" y="977223"/>
            <a:ext cx="1104213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SG" sz="3200" b="1" dirty="0">
                <a:solidFill>
                  <a:srgbClr val="FF0000"/>
                </a:solidFill>
              </a:rPr>
              <a:t>Math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24296" y="977220"/>
            <a:ext cx="2101666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SG" sz="3200" b="1" dirty="0">
                <a:solidFill>
                  <a:srgbClr val="FF0000"/>
                </a:solidFill>
              </a:rPr>
              <a:t>Technology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9268" y="3546709"/>
            <a:ext cx="5562741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SG" sz="6600" dirty="0">
                <a:solidFill>
                  <a:srgbClr val="0070C0"/>
                </a:solidFill>
              </a:rPr>
              <a:t>Shelf Sections =</a:t>
            </a:r>
          </a:p>
          <a:p>
            <a:r>
              <a:rPr lang="en-SG" sz="6600" dirty="0">
                <a:solidFill>
                  <a:srgbClr val="0070C0"/>
                </a:solidFill>
              </a:rPr>
              <a:t>Service UUIDs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152025" y="1500441"/>
            <a:ext cx="3723425" cy="2066417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791201" y="1531219"/>
            <a:ext cx="1523999" cy="2035636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7602583" y="1500439"/>
            <a:ext cx="578306" cy="2066416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9031602" y="1561995"/>
            <a:ext cx="250503" cy="2066420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53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Parallel Explanation: Local Library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App Inventor</a:t>
            </a:r>
          </a:p>
        </p:txBody>
      </p:sp>
      <p:pic>
        <p:nvPicPr>
          <p:cNvPr id="2050" name="Picture 2" descr="library book shelf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2" y="1314979"/>
            <a:ext cx="7585166" cy="50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754914" y="614144"/>
            <a:ext cx="270138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SG" sz="4000" b="1" dirty="0">
                <a:solidFill>
                  <a:srgbClr val="FF0000"/>
                </a:solidFill>
              </a:rPr>
              <a:t>Engineering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3600" y="614144"/>
            <a:ext cx="2357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>
                <a:solidFill>
                  <a:srgbClr val="0070C0"/>
                </a:solidFill>
              </a:rPr>
              <a:t>Service UUID</a:t>
            </a:r>
          </a:p>
        </p:txBody>
      </p:sp>
      <p:cxnSp>
        <p:nvCxnSpPr>
          <p:cNvPr id="8" name="Straight Arrow Connector 7"/>
          <p:cNvCxnSpPr>
            <a:stCxn id="5" idx="1"/>
            <a:endCxn id="6" idx="3"/>
          </p:cNvCxnSpPr>
          <p:nvPr/>
        </p:nvCxnSpPr>
        <p:spPr>
          <a:xfrm flipH="1">
            <a:off x="5456295" y="906532"/>
            <a:ext cx="487305" cy="61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064138" y="1218602"/>
            <a:ext cx="3997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70C0"/>
                </a:solidFill>
              </a:rPr>
              <a:t>Book Index =  Characteristic UUID </a:t>
            </a:r>
          </a:p>
        </p:txBody>
      </p:sp>
      <p:sp>
        <p:nvSpPr>
          <p:cNvPr id="10" name="AutoShape 4" descr="library book에 대한 이미지 검색결과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168" y="2836075"/>
            <a:ext cx="4486494" cy="2985558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9918797" y="3692501"/>
            <a:ext cx="732916" cy="636353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9527177" y="2309327"/>
            <a:ext cx="740229" cy="141794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78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Parallel Explanation: Local Library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App Inventor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4" y="2134400"/>
            <a:ext cx="7280365" cy="40770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9333" y="3368484"/>
            <a:ext cx="1251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dirty="0">
                <a:solidFill>
                  <a:srgbClr val="0070C0"/>
                </a:solidFill>
              </a:rPr>
              <a:t>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93194" y="2295802"/>
            <a:ext cx="2627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>
                <a:solidFill>
                  <a:srgbClr val="0070C0"/>
                </a:solidFill>
              </a:rPr>
              <a:t>Service UUID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77659" y="3626755"/>
            <a:ext cx="3997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70C0"/>
                </a:solidFill>
              </a:rPr>
              <a:t>Characteristic UUID </a:t>
            </a:r>
          </a:p>
        </p:txBody>
      </p:sp>
      <p:cxnSp>
        <p:nvCxnSpPr>
          <p:cNvPr id="10" name="Straight Arrow Connector 9"/>
          <p:cNvCxnSpPr>
            <a:stCxn id="7" idx="2"/>
            <a:endCxn id="8" idx="0"/>
          </p:cNvCxnSpPr>
          <p:nvPr/>
        </p:nvCxnSpPr>
        <p:spPr>
          <a:xfrm>
            <a:off x="8806759" y="2942133"/>
            <a:ext cx="369683" cy="68462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 flipV="1">
            <a:off x="4440701" y="3741362"/>
            <a:ext cx="2736958" cy="20855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4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Day 1: BLE LED Blink Tutorials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App Inventor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729"/>
            <a:ext cx="5829532" cy="4366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8487" b="17915"/>
          <a:stretch/>
        </p:blipFill>
        <p:spPr>
          <a:xfrm>
            <a:off x="9019584" y="2177807"/>
            <a:ext cx="3172416" cy="17938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1451" y="2177807"/>
            <a:ext cx="3185276" cy="23889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19584" y="1522177"/>
            <a:ext cx="1251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dirty="0">
                <a:solidFill>
                  <a:srgbClr val="0070C0"/>
                </a:solidFill>
              </a:rPr>
              <a:t>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966" y="1522177"/>
            <a:ext cx="2627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>
                <a:solidFill>
                  <a:srgbClr val="0070C0"/>
                </a:solidFill>
              </a:rPr>
              <a:t>Service UUID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62105" y="346156"/>
            <a:ext cx="3997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70C0"/>
                </a:solidFill>
              </a:rPr>
              <a:t>Characteristic UUID </a:t>
            </a:r>
          </a:p>
        </p:txBody>
      </p:sp>
      <p:cxnSp>
        <p:nvCxnSpPr>
          <p:cNvPr id="11" name="Straight Arrow Connector 10"/>
          <p:cNvCxnSpPr>
            <a:stCxn id="9" idx="0"/>
            <a:endCxn id="10" idx="1"/>
          </p:cNvCxnSpPr>
          <p:nvPr/>
        </p:nvCxnSpPr>
        <p:spPr>
          <a:xfrm flipV="1">
            <a:off x="4895531" y="669322"/>
            <a:ext cx="1466574" cy="85285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0"/>
          </p:cNvCxnSpPr>
          <p:nvPr/>
        </p:nvCxnSpPr>
        <p:spPr>
          <a:xfrm>
            <a:off x="8536727" y="970812"/>
            <a:ext cx="1108541" cy="55136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584366" y="3981989"/>
            <a:ext cx="3030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/>
              <a:t>Arduino Program</a:t>
            </a:r>
          </a:p>
        </p:txBody>
      </p:sp>
      <p:cxnSp>
        <p:nvCxnSpPr>
          <p:cNvPr id="25" name="Straight Arrow Connector 24"/>
          <p:cNvCxnSpPr>
            <a:stCxn id="8" idx="2"/>
          </p:cNvCxnSpPr>
          <p:nvPr/>
        </p:nvCxnSpPr>
        <p:spPr>
          <a:xfrm flipH="1">
            <a:off x="8866574" y="2291618"/>
            <a:ext cx="778694" cy="179177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LED gif에 대한 이미지 검색결과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792" y="4467901"/>
            <a:ext cx="1469927" cy="146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8520217" y="4404234"/>
            <a:ext cx="2070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/>
              <a:t>On/Off LED</a:t>
            </a:r>
          </a:p>
        </p:txBody>
      </p:sp>
      <p:sp>
        <p:nvSpPr>
          <p:cNvPr id="28" name="Arrow: Right 27"/>
          <p:cNvSpPr/>
          <p:nvPr/>
        </p:nvSpPr>
        <p:spPr>
          <a:xfrm>
            <a:off x="2101026" y="5646757"/>
            <a:ext cx="5940110" cy="8434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3200" dirty="0"/>
              <a:t>One Way Data Transfer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50143" y="669321"/>
            <a:ext cx="2157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dirty="0"/>
              <a:t>Generic GATT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/>
          <a:srcRect l="1734" r="3233"/>
          <a:stretch/>
        </p:blipFill>
        <p:spPr>
          <a:xfrm>
            <a:off x="347102" y="2183331"/>
            <a:ext cx="5475630" cy="1341959"/>
          </a:xfrm>
          <a:prstGeom prst="rect">
            <a:avLst/>
          </a:prstGeom>
        </p:spPr>
      </p:pic>
      <p:pic>
        <p:nvPicPr>
          <p:cNvPr id="3072" name="Picture 30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4917" y="5125353"/>
            <a:ext cx="7512227" cy="5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Day 2: BLE LED Blink Tutorial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App Inventor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729"/>
            <a:ext cx="5829532" cy="43660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8487" b="17915"/>
          <a:stretch/>
        </p:blipFill>
        <p:spPr>
          <a:xfrm>
            <a:off x="9019584" y="2177807"/>
            <a:ext cx="3172416" cy="17938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57449" y="1469286"/>
            <a:ext cx="3185276" cy="23889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19584" y="1522177"/>
            <a:ext cx="1251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dirty="0">
                <a:solidFill>
                  <a:srgbClr val="0070C0"/>
                </a:solidFill>
              </a:rPr>
              <a:t>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966" y="1522177"/>
            <a:ext cx="2627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>
                <a:solidFill>
                  <a:srgbClr val="0070C0"/>
                </a:solidFill>
              </a:rPr>
              <a:t>Service UUID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62105" y="346156"/>
            <a:ext cx="3997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70C0"/>
                </a:solidFill>
              </a:rPr>
              <a:t>Characteristic UUID </a:t>
            </a:r>
          </a:p>
        </p:txBody>
      </p:sp>
      <p:cxnSp>
        <p:nvCxnSpPr>
          <p:cNvPr id="11" name="Straight Arrow Connector 10"/>
          <p:cNvCxnSpPr>
            <a:stCxn id="9" idx="0"/>
            <a:endCxn id="10" idx="1"/>
          </p:cNvCxnSpPr>
          <p:nvPr/>
        </p:nvCxnSpPr>
        <p:spPr>
          <a:xfrm flipV="1">
            <a:off x="4895531" y="669322"/>
            <a:ext cx="1466574" cy="85285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8" idx="0"/>
          </p:cNvCxnSpPr>
          <p:nvPr/>
        </p:nvCxnSpPr>
        <p:spPr>
          <a:xfrm>
            <a:off x="8536727" y="970812"/>
            <a:ext cx="1108541" cy="55136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584366" y="3981989"/>
            <a:ext cx="3030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/>
              <a:t>Arduino Program</a:t>
            </a:r>
          </a:p>
        </p:txBody>
      </p:sp>
      <p:cxnSp>
        <p:nvCxnSpPr>
          <p:cNvPr id="25" name="Straight Arrow Connector 24"/>
          <p:cNvCxnSpPr>
            <a:stCxn id="8" idx="3"/>
          </p:cNvCxnSpPr>
          <p:nvPr/>
        </p:nvCxnSpPr>
        <p:spPr>
          <a:xfrm flipV="1">
            <a:off x="10270952" y="1906897"/>
            <a:ext cx="541304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240890" y="4504574"/>
            <a:ext cx="1251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dirty="0">
                <a:solidFill>
                  <a:srgbClr val="0070C0"/>
                </a:solidFill>
              </a:rPr>
              <a:t>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05749" y="4585826"/>
            <a:ext cx="2627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>
                <a:solidFill>
                  <a:srgbClr val="0070C0"/>
                </a:solidFill>
              </a:rPr>
              <a:t>Service UUID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49739" y="5405557"/>
            <a:ext cx="3997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rgbClr val="0070C0"/>
                </a:solidFill>
              </a:rPr>
              <a:t>Characteristic UUID </a:t>
            </a:r>
          </a:p>
        </p:txBody>
      </p:sp>
      <p:cxnSp>
        <p:nvCxnSpPr>
          <p:cNvPr id="22" name="Straight Arrow Connector 21"/>
          <p:cNvCxnSpPr>
            <a:endCxn id="19" idx="3"/>
          </p:cNvCxnSpPr>
          <p:nvPr/>
        </p:nvCxnSpPr>
        <p:spPr>
          <a:xfrm flipH="1">
            <a:off x="9492258" y="4824895"/>
            <a:ext cx="677824" cy="6440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21" idx="0"/>
          </p:cNvCxnSpPr>
          <p:nvPr/>
        </p:nvCxnSpPr>
        <p:spPr>
          <a:xfrm flipH="1">
            <a:off x="7748522" y="5274015"/>
            <a:ext cx="1118052" cy="13154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0" idx="2"/>
          </p:cNvCxnSpPr>
          <p:nvPr/>
        </p:nvCxnSpPr>
        <p:spPr>
          <a:xfrm flipH="1" flipV="1">
            <a:off x="6019314" y="5232157"/>
            <a:ext cx="924775" cy="21525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3765596" y="4674036"/>
            <a:ext cx="924775" cy="21525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Left-Right 30"/>
          <p:cNvSpPr/>
          <p:nvPr/>
        </p:nvSpPr>
        <p:spPr>
          <a:xfrm>
            <a:off x="4102247" y="3472261"/>
            <a:ext cx="4519715" cy="9558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800" dirty="0"/>
              <a:t>2 Way Data Transfer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919213" y="1614509"/>
            <a:ext cx="811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/>
              <a:t>LED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217721" y="4489277"/>
            <a:ext cx="1313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200" dirty="0"/>
              <a:t>Sensor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221337" y="592843"/>
            <a:ext cx="2721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/>
              <a:t>Generic GATT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42717" y="5888262"/>
            <a:ext cx="2906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000" dirty="0"/>
              <a:t>Battery GATT</a:t>
            </a:r>
          </a:p>
        </p:txBody>
      </p:sp>
    </p:spTree>
    <p:extLst>
      <p:ext uri="{BB962C8B-B14F-4D97-AF65-F5344CB8AC3E}">
        <p14:creationId xmlns:p14="http://schemas.microsoft.com/office/powerpoint/2010/main" val="114883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App Inventor Add-in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App Inventor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56" y="621194"/>
            <a:ext cx="10819268" cy="530092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58266" y="2771121"/>
            <a:ext cx="767816" cy="286186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Arrow Connector 7"/>
          <p:cNvCxnSpPr>
            <a:stCxn id="6" idx="6"/>
          </p:cNvCxnSpPr>
          <p:nvPr/>
        </p:nvCxnSpPr>
        <p:spPr>
          <a:xfrm>
            <a:off x="1026082" y="2914214"/>
            <a:ext cx="3990055" cy="278119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9267282" y="1567543"/>
            <a:ext cx="1618431" cy="957944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381897" y="2479982"/>
            <a:ext cx="4328160" cy="321542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97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 - &amp;quot;Future | Skills | Masters&amp;quot;&quot;/&gt;&lt;property id=&quot;20307&quot; value=&quot;256&quot;/&gt;&lt;/object&gt;&lt;object type=&quot;3&quot; unique_id=&quot;10005&quot;&gt;&lt;property id=&quot;20148&quot; value=&quot;5&quot;/&gt;&lt;property id=&quot;20300&quot; value=&quot;Slide 2&quot;/&gt;&lt;property id=&quot;20307&quot; value=&quot;257&quot;/&gt;&lt;/object&gt;&lt;object type=&quot;3&quot; unique_id=&quot;10006&quot;&gt;&lt;property id=&quot;20148&quot; value=&quot;5&quot;/&gt;&lt;property id=&quot;20300&quot; value=&quot;Slide 3&quot;/&gt;&lt;property id=&quot;20307&quot; value=&quot;258&quot;/&gt;&lt;/object&gt;&lt;object type=&quot;3&quot; unique_id=&quot;10007&quot;&gt;&lt;property id=&quot;20148&quot; value=&quot;5&quot;/&gt;&lt;property id=&quot;20300&quot; value=&quot;Slide 5 - &amp;quot;Skills&amp;quot;&quot;/&gt;&lt;property id=&quot;20307&quot; value=&quot;259&quot;/&gt;&lt;/object&gt;&lt;object type=&quot;3&quot; unique_id=&quot;10008&quot;&gt;&lt;property id=&quot;20148&quot; value=&quot;5&quot;/&gt;&lt;property id=&quot;20300&quot; value=&quot;Slide 6 - &amp;quot;Skills&amp;quot;&quot;/&gt;&lt;property id=&quot;20307&quot; value=&quot;260&quot;/&gt;&lt;/object&gt;&lt;object type=&quot;3&quot; unique_id=&quot;10009&quot;&gt;&lt;property id=&quot;20148&quot; value=&quot;5&quot;/&gt;&lt;property id=&quot;20300&quot; value=&quot;Slide 7 - &amp;quot;Masters&amp;quot;&quot;/&gt;&lt;property id=&quot;20307&quot; value=&quot;261&quot;/&gt;&lt;/object&gt;&lt;object type=&quot;3&quot; unique_id=&quot;10018&quot;&gt;&lt;property id=&quot;20148&quot; value=&quot;5&quot;/&gt;&lt;property id=&quot;20300&quot; value=&quot;Slide 4&quot;/&gt;&lt;property id=&quot;20307&quot; value=&quot;262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209</Words>
  <Application>Microsoft Office PowerPoint</Application>
  <PresentationFormat>사용자 지정</PresentationFormat>
  <Paragraphs>71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Theme</vt:lpstr>
      <vt:lpstr>BLE Explained</vt:lpstr>
      <vt:lpstr>Scope</vt:lpstr>
      <vt:lpstr>BLE Definition </vt:lpstr>
      <vt:lpstr>Parallel Explanation: Local Library</vt:lpstr>
      <vt:lpstr>Parallel Explanation: Local Library</vt:lpstr>
      <vt:lpstr>Parallel Explanation: Local Library</vt:lpstr>
      <vt:lpstr>Day 1: BLE LED Blink Tutorials</vt:lpstr>
      <vt:lpstr>Day 2: BLE LED Blink Tutorial</vt:lpstr>
      <vt:lpstr>App Inventor Add-in </vt:lpstr>
      <vt:lpstr>App Inventor Add-in</vt:lpstr>
      <vt:lpstr>Arduino Add-in</vt:lpstr>
      <vt:lpstr>Arduino Add-in</vt:lpstr>
      <vt:lpstr>Arduino Add-in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Future | Skills | Masters</dc:title>
  <dc:creator>TAN BOON WEE WILLIAM</dc:creator>
  <cp:lastModifiedBy>김주현</cp:lastModifiedBy>
  <cp:revision>110</cp:revision>
  <cp:lastPrinted>2017-06-22T02:56:33Z</cp:lastPrinted>
  <dcterms:created xsi:type="dcterms:W3CDTF">2017-01-10T15:35:33Z</dcterms:created>
  <dcterms:modified xsi:type="dcterms:W3CDTF">2017-10-08T07:12:04Z</dcterms:modified>
</cp:coreProperties>
</file>